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11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34.xml" ContentType="application/vnd.openxmlformats-officedocument.theme+xml"/>
  <Override PartName="/ppt/theme/theme7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3.wmf" ContentType="image/x-wmf"/>
  <Override PartName="/ppt/media/image13.png" ContentType="image/png"/>
  <Override PartName="/ppt/media/image4.png" ContentType="image/png"/>
  <Override PartName="/ppt/media/image1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9.png" ContentType="image/png"/>
  <Override PartName="/ppt/comments/comment5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</p:sldMasterIdLst>
  <p:sldIdLst>
    <p:sldId id="256" r:id="rId42"/>
    <p:sldId id="257" r:id="rId43"/>
    <p:sldId id="258" r:id="rId44"/>
    <p:sldId id="259" r:id="rId45"/>
    <p:sldId id="260" r:id="rId46"/>
    <p:sldId id="261" r:id="rId47"/>
  </p:sldIdLst>
  <p:sldSz cx="12192000" cy="6858000"/>
  <p:notesSz cx="7559675" cy="10691813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" Target="slides/slide1.xml"/><Relationship Id="rId43" Type="http://schemas.openxmlformats.org/officeDocument/2006/relationships/slide" Target="slides/slide2.xml"/><Relationship Id="rId44" Type="http://schemas.openxmlformats.org/officeDocument/2006/relationships/slide" Target="slides/slide3.xml"/><Relationship Id="rId45" Type="http://schemas.openxmlformats.org/officeDocument/2006/relationships/slide" Target="slides/slide4.xml"/><Relationship Id="rId46" Type="http://schemas.openxmlformats.org/officeDocument/2006/relationships/slide" Target="slides/slide5.xml"/><Relationship Id="rId47" Type="http://schemas.openxmlformats.org/officeDocument/2006/relationships/slide" Target="slides/slide6.xml"/><Relationship Id="rId48" Type="http://schemas.openxmlformats.org/officeDocument/2006/relationships/presProps" Target="presProps.xml"/><Relationship Id="rId49" Type="http://schemas.openxmlformats.org/officeDocument/2006/relationships/commentAuthors" Target="commentAuthors.xml"/>
</Relationships>
</file>

<file path=ppt/comments/comment5.xml><?xml version="1.0" encoding="utf-8"?>
<p:cmLst xmlns:p="http://schemas.openxmlformats.org/presentationml/2006/main">
  <p:cm authorId="0" dt="2025-01-10T21:18:15.000000000" idx="1">
    <p:pos x="0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719825-B64D-4F41-950B-3093645B17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DF6A06B-8606-4113-95DB-DFC8B08860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6DB72E1-09F8-4C06-870F-4FAA9F44AE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08A5021F-C616-46A5-BE75-1AE3E2085B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411556D2-BB3D-4F97-A7C0-9CD6FBAC74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4AABC8B4-BEB8-4514-8E81-9234269932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17BE3729-520B-4B20-9970-4E88CED298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97400922-03D0-429A-869B-D931529ECE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A233F3FF-0E64-4F03-ABE7-11F71EEC546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6252EAA7-50ED-40C9-BFFA-E159E5E898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17F3F6C8-3EDF-4BE7-9EA6-A27B3AA4EF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67BCD0-ED97-49BC-BE6E-575544E3EA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1E2A531A-E041-44F7-BBF9-5093AD8CAC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2E458BC9-A81B-47A5-83F6-421709EE33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109264E1-69CB-4E40-A96E-694BC8D7A17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AA52D0DB-D6C1-4066-BAD2-504C0B8F36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2034A329-0CD4-4437-9ECC-8D30303DA3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95B46558-7789-414F-9BB2-880D1B77C0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828CC31C-79A6-41FC-9310-3951329C7E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8033E27C-0AE0-4ECC-9FAE-D6CC733F81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053034CE-CE64-4AB0-851A-63F46199BE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CD77B4C7-024B-4472-8240-FABC4D239B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DC9B0D-4966-48F9-A0E0-BE387297E1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E4F06A3B-3DCC-4EED-AE66-6AEE296CCD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EEC48ACE-9FCD-4FB5-8369-1326E7D25B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C8A3E003-41C6-444F-A0AE-02A9F6D6D4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5D30905C-1713-480F-90B0-1276A58F0F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125481A9-F976-4FB4-A53F-BA5832D82D1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21564988-4C90-4ECF-9A12-EAF0FE048E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6A5989C2-65B9-4A68-8506-7F906F1F27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4D88623A-FAD6-4695-80E2-FF28198A4D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682262DF-D680-420B-9359-8F5E2F2EB0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899877C7-FCB7-443A-8573-BB37C6FD7E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D4A9B9C-70C0-4333-ADF2-8D888BDBAF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5B786AB1-504E-4F2C-A420-70D71CE506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58FFF063-6302-4967-BA16-91701C67B7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9F6874C-704B-459C-8EA6-1528C87E1C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D2A8013-A7BA-4911-872A-42974A15A5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B0770A7-403D-4567-BE7A-815B65A4F2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E721446-2AAD-4139-8D2B-466ADAD961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13CD68B-4288-4EA6-A9B2-D8C96DD253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47571F5-8973-41F6-9490-0969CB693BD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5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D1F47C-1C3D-40C5-91C6-A52181B2500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96B5B9-FE7E-43E4-BDBD-BA6E012751E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F4D290A-0A36-4A4B-95A9-82CDA9F6A15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6B8FBAF-AF0C-41EE-AC8B-E84E9364F8C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87FC02-B3EB-4BB6-812D-EDA8A9FE095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C93D68-DB66-4DA8-ACBE-F5B89DFE0B3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C10412-4E31-429F-A462-B2290C642EF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C36FB98-BC87-4A6A-B076-CB36AFECA0F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C5EC837-80C9-4ADF-B4EE-B32AA5439CF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1ADA21D-3EE0-4558-8364-76F1D945D85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2EEF950-5EA6-46D8-BC51-3DED4062C8F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436E9B7-F416-47F5-8E15-D6CABA8DBF5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01A1F4D-FED7-4047-B231-65B260487D8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D2A9E9D-2AFF-4330-BB74-947EECDCD6C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19FB039-FEC9-4F10-B6FD-905195DFD97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B08046-4031-4258-992A-66474D2B7C4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B36B48-C883-4A0B-9D8F-9ACFCAB5C6B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98FBF7F-F616-482C-B16D-A92DB8ABF7C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C0613F-A4C9-4B05-A3C5-D5915600C8B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4978540-9792-486B-9B51-E96CEE6A66D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3FF90C-67C1-44F1-BBB9-8A78332076E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CD39982-C694-42A4-B86A-8480CDADBA0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54E1B4E-BC11-4175-91FD-1A0D0EBFD37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EFAB6E-4602-4522-97FF-9E7D297D25C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24CE91-680B-4B3A-9D79-8189F07EB1F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5281CC2-0487-4145-85C5-81F5E2E7929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98380A6-8ED5-4D5C-88ED-D2D40AB1DBB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62695F-F729-451C-9992-B14BB9A6069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C634C6-88EE-45FC-A310-E9F2DA35247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7BF37A4-4A04-4D31-BF0B-546399C04B5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1FE320-77FC-4FCD-A0EF-0F1AB08149F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876BB53-7807-4D98-AF14-D16BE5D612F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12FEF14-F7A1-47EC-8842-0F15B65FF97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A9221C2-1DA1-44D8-B808-A500C884907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  <p:sldLayoutId id="2147483728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9420358-527E-4E73-9C09-A143D975D3E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AFBF131-D886-4910-A087-D3C6829B9C1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946BAA-9BAA-4A5C-A0A2-3B53803A976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0E78C61-61B2-40E0-BA91-5FF4B8951E8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0920" cy="132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CDD8B36-8250-441E-8991-B0C7DA3057F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6.xml"/><Relationship Id="rId7" Type="http://schemas.openxmlformats.org/officeDocument/2006/relationships/comments" Target="../comments/commen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Прямоугольник 1"/>
          <p:cNvSpPr/>
          <p:nvPr/>
        </p:nvSpPr>
        <p:spPr>
          <a:xfrm>
            <a:off x="-39240" y="-203040"/>
            <a:ext cx="1284840" cy="713592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4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4200" cy="685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15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457560" y="7920"/>
            <a:ext cx="12187440" cy="685188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216" name="Скругленный прямоугольник 7"/>
          <p:cNvSpPr/>
          <p:nvPr/>
        </p:nvSpPr>
        <p:spPr>
          <a:xfrm>
            <a:off x="698760" y="626400"/>
            <a:ext cx="10789560" cy="104148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17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6480" cy="505440"/>
          </a:xfrm>
          <a:prstGeom prst="rect">
            <a:avLst/>
          </a:prstGeom>
          <a:ln w="0">
            <a:noFill/>
          </a:ln>
        </p:spPr>
      </p:pic>
      <p:sp>
        <p:nvSpPr>
          <p:cNvPr id="218" name="TextBox 17"/>
          <p:cNvSpPr/>
          <p:nvPr/>
        </p:nvSpPr>
        <p:spPr>
          <a:xfrm>
            <a:off x="698760" y="1955160"/>
            <a:ext cx="1087884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Стратегия вирусного генома </a:t>
            </a:r>
            <a:br>
              <a:rPr sz="4400"/>
            </a:b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РНК-содержащих вирусов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TextBox 18"/>
          <p:cNvSpPr/>
          <p:nvPr/>
        </p:nvSpPr>
        <p:spPr>
          <a:xfrm>
            <a:off x="565920" y="5563440"/>
            <a:ext cx="91987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TextBox 19"/>
          <p:cNvSpPr/>
          <p:nvPr/>
        </p:nvSpPr>
        <p:spPr>
          <a:xfrm rot="16200000">
            <a:off x="10747080" y="954360"/>
            <a:ext cx="10414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2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080" cy="824400"/>
          </a:xfrm>
          <a:prstGeom prst="rect">
            <a:avLst/>
          </a:prstGeom>
          <a:ln w="0">
            <a:noFill/>
          </a:ln>
        </p:spPr>
      </p:pic>
      <p:sp>
        <p:nvSpPr>
          <p:cNvPr id="224" name="Скругленный прямоугольник 24"/>
          <p:cNvSpPr/>
          <p:nvPr/>
        </p:nvSpPr>
        <p:spPr>
          <a:xfrm>
            <a:off x="295560" y="225360"/>
            <a:ext cx="11595960" cy="7624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5" name="TextBox 25"/>
          <p:cNvSpPr/>
          <p:nvPr/>
        </p:nvSpPr>
        <p:spPr>
          <a:xfrm>
            <a:off x="375480" y="376920"/>
            <a:ext cx="159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Стратегия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TextBox 26"/>
          <p:cNvSpPr/>
          <p:nvPr/>
        </p:nvSpPr>
        <p:spPr>
          <a:xfrm>
            <a:off x="1974960" y="376920"/>
            <a:ext cx="224712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dsRNA вирусы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TextBox 27"/>
          <p:cNvSpPr/>
          <p:nvPr/>
        </p:nvSpPr>
        <p:spPr>
          <a:xfrm rot="16200000">
            <a:off x="11180160" y="5517360"/>
            <a:ext cx="1100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TextBox 28"/>
          <p:cNvSpPr/>
          <p:nvPr/>
        </p:nvSpPr>
        <p:spPr>
          <a:xfrm>
            <a:off x="11512080" y="6314400"/>
            <a:ext cx="417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9" name="Прямая соединительная линия 29"/>
          <p:cNvCxnSpPr/>
          <p:nvPr/>
        </p:nvCxnSpPr>
        <p:spPr>
          <a:xfrm>
            <a:off x="11579040" y="6240600"/>
            <a:ext cx="29268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30" name="TextBox 31"/>
          <p:cNvSpPr/>
          <p:nvPr/>
        </p:nvSpPr>
        <p:spPr>
          <a:xfrm>
            <a:off x="7426080" y="1182600"/>
            <a:ext cx="34545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Двунитевые РНК-вирусы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1" name="Прямая соединительная линия 32"/>
          <p:cNvCxnSpPr/>
          <p:nvPr/>
        </p:nvCxnSpPr>
        <p:spPr>
          <a:xfrm>
            <a:off x="4190760" y="607680"/>
            <a:ext cx="218880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2" name="Прямая соединительная линия 33"/>
          <p:cNvCxnSpPr/>
          <p:nvPr/>
        </p:nvCxnSpPr>
        <p:spPr>
          <a:xfrm>
            <a:off x="637488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33" name="Прямая соединительная линия 34"/>
          <p:cNvCxnSpPr/>
          <p:nvPr/>
        </p:nvCxnSpPr>
        <p:spPr>
          <a:xfrm>
            <a:off x="929556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34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080" cy="448200"/>
          </a:xfrm>
          <a:prstGeom prst="rect">
            <a:avLst/>
          </a:prstGeom>
          <a:ln w="0">
            <a:noFill/>
          </a:ln>
        </p:spPr>
      </p:pic>
      <p:sp>
        <p:nvSpPr>
          <p:cNvPr id="235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6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37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160" cy="740880"/>
          </a:xfrm>
          <a:prstGeom prst="rect">
            <a:avLst/>
          </a:prstGeom>
          <a:ln w="0">
            <a:noFill/>
          </a:ln>
        </p:spPr>
      </p:pic>
      <p:cxnSp>
        <p:nvCxnSpPr>
          <p:cNvPr id="238" name="Прямая соединительная линия 1"/>
          <p:cNvCxnSpPr/>
          <p:nvPr/>
        </p:nvCxnSpPr>
        <p:spPr>
          <a:xfrm>
            <a:off x="7214040" y="944640"/>
            <a:ext cx="4680" cy="5249520"/>
          </a:xfrm>
          <a:prstGeom prst="straightConnector1">
            <a:avLst/>
          </a:prstGeom>
          <a:ln w="38160">
            <a:solidFill>
              <a:srgbClr val="3465a4"/>
            </a:solidFill>
            <a:round/>
          </a:ln>
        </p:spPr>
      </p:cxnSp>
      <p:sp>
        <p:nvSpPr>
          <p:cNvPr id="239" name=""/>
          <p:cNvSpPr/>
          <p:nvPr/>
        </p:nvSpPr>
        <p:spPr>
          <a:xfrm>
            <a:off x="3020400" y="2167560"/>
            <a:ext cx="601704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40" name=""/>
          <p:cNvSpPr/>
          <p:nvPr/>
        </p:nvSpPr>
        <p:spPr>
          <a:xfrm>
            <a:off x="568080" y="5635440"/>
            <a:ext cx="6474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1 Цикл ротавируса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7437240" y="2126520"/>
            <a:ext cx="4359960" cy="21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Пример: Reoviridae (реовирусы)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Примером является ротавирус, который имеет двунитевую РНК и использует свою РНК-зависимую РНК-полимеразу для репликации и транскрипции. 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4"/>
          <a:stretch/>
        </p:blipFill>
        <p:spPr>
          <a:xfrm>
            <a:off x="63000" y="1113480"/>
            <a:ext cx="7030800" cy="40896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5"/>
          <a:stretch/>
        </p:blipFill>
        <p:spPr>
          <a:xfrm>
            <a:off x="1211760" y="1800000"/>
            <a:ext cx="4908240" cy="369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080" cy="824400"/>
          </a:xfrm>
          <a:prstGeom prst="rect">
            <a:avLst/>
          </a:prstGeom>
          <a:ln w="0">
            <a:noFill/>
          </a:ln>
        </p:spPr>
      </p:pic>
      <p:sp>
        <p:nvSpPr>
          <p:cNvPr id="245" name="Скругленный прямоугольник 24"/>
          <p:cNvSpPr/>
          <p:nvPr/>
        </p:nvSpPr>
        <p:spPr>
          <a:xfrm>
            <a:off x="295560" y="225360"/>
            <a:ext cx="11595960" cy="7624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6" name="TextBox 26"/>
          <p:cNvSpPr/>
          <p:nvPr/>
        </p:nvSpPr>
        <p:spPr>
          <a:xfrm>
            <a:off x="1831680" y="376920"/>
            <a:ext cx="24123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ssRNA вирусы (+)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TextBox 27"/>
          <p:cNvSpPr/>
          <p:nvPr/>
        </p:nvSpPr>
        <p:spPr>
          <a:xfrm rot="16200000">
            <a:off x="11180160" y="5517360"/>
            <a:ext cx="1100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TextBox 28"/>
          <p:cNvSpPr/>
          <p:nvPr/>
        </p:nvSpPr>
        <p:spPr>
          <a:xfrm>
            <a:off x="11512080" y="6314400"/>
            <a:ext cx="417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3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9" name="Прямая соединительная линия 29"/>
          <p:cNvCxnSpPr/>
          <p:nvPr/>
        </p:nvCxnSpPr>
        <p:spPr>
          <a:xfrm>
            <a:off x="11579040" y="6240600"/>
            <a:ext cx="29268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0" name="Прямая соединительная линия 32"/>
          <p:cNvCxnSpPr/>
          <p:nvPr/>
        </p:nvCxnSpPr>
        <p:spPr>
          <a:xfrm>
            <a:off x="4190760" y="607680"/>
            <a:ext cx="218880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1" name="Прямая соединительная линия 33"/>
          <p:cNvCxnSpPr/>
          <p:nvPr/>
        </p:nvCxnSpPr>
        <p:spPr>
          <a:xfrm>
            <a:off x="637488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2" name="Прямая соединительная линия 34"/>
          <p:cNvCxnSpPr/>
          <p:nvPr/>
        </p:nvCxnSpPr>
        <p:spPr>
          <a:xfrm>
            <a:off x="929556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53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080" cy="448200"/>
          </a:xfrm>
          <a:prstGeom prst="rect">
            <a:avLst/>
          </a:prstGeom>
          <a:ln w="0">
            <a:noFill/>
          </a:ln>
        </p:spPr>
      </p:pic>
      <p:cxnSp>
        <p:nvCxnSpPr>
          <p:cNvPr id="254" name="Прямая соединительная линия 36"/>
          <p:cNvCxnSpPr/>
          <p:nvPr/>
        </p:nvCxnSpPr>
        <p:spPr>
          <a:xfrm>
            <a:off x="6073560" y="1023120"/>
            <a:ext cx="4680" cy="524952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55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6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57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160" cy="74088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6177240" y="2193480"/>
            <a:ext cx="5432760" cy="23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Пример: Picornaviridae (пикорнавирусы)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Примером является полиовирус, который имеет однонитевую РНК(+) и использует её непосредственно как мРНК для синтеза белков.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9" name="TextBox 1"/>
          <p:cNvSpPr/>
          <p:nvPr/>
        </p:nvSpPr>
        <p:spPr>
          <a:xfrm>
            <a:off x="375480" y="376920"/>
            <a:ext cx="159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Стратегия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TextBox 5"/>
          <p:cNvSpPr/>
          <p:nvPr/>
        </p:nvSpPr>
        <p:spPr>
          <a:xfrm>
            <a:off x="6280920" y="1215720"/>
            <a:ext cx="43779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Однонитевые РНК вирусы (+)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107640" y="5349240"/>
            <a:ext cx="58665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3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2. Цикл полиовируса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4"/>
          <a:stretch/>
        </p:blipFill>
        <p:spPr>
          <a:xfrm>
            <a:off x="648360" y="1791360"/>
            <a:ext cx="4571640" cy="342864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5"/>
          <a:stretch/>
        </p:blipFill>
        <p:spPr>
          <a:xfrm>
            <a:off x="6480000" y="3769920"/>
            <a:ext cx="6663960" cy="37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080" cy="824400"/>
          </a:xfrm>
          <a:prstGeom prst="rect">
            <a:avLst/>
          </a:prstGeom>
          <a:ln w="0">
            <a:noFill/>
          </a:ln>
        </p:spPr>
      </p:pic>
      <p:sp>
        <p:nvSpPr>
          <p:cNvPr id="265" name="Скругленный прямоугольник 24"/>
          <p:cNvSpPr/>
          <p:nvPr/>
        </p:nvSpPr>
        <p:spPr>
          <a:xfrm>
            <a:off x="295560" y="225360"/>
            <a:ext cx="11595960" cy="7624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6" name="TextBox 26"/>
          <p:cNvSpPr/>
          <p:nvPr/>
        </p:nvSpPr>
        <p:spPr>
          <a:xfrm>
            <a:off x="1731960" y="345960"/>
            <a:ext cx="241236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 </a:t>
            </a: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ssRNA вирусы (-)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TextBox 27"/>
          <p:cNvSpPr/>
          <p:nvPr/>
        </p:nvSpPr>
        <p:spPr>
          <a:xfrm rot="16200000">
            <a:off x="11180160" y="5517360"/>
            <a:ext cx="1100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TextBox 28"/>
          <p:cNvSpPr/>
          <p:nvPr/>
        </p:nvSpPr>
        <p:spPr>
          <a:xfrm>
            <a:off x="11512080" y="6314400"/>
            <a:ext cx="417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69" name="Прямая соединительная линия 29"/>
          <p:cNvCxnSpPr/>
          <p:nvPr/>
        </p:nvCxnSpPr>
        <p:spPr>
          <a:xfrm>
            <a:off x="11579040" y="6240600"/>
            <a:ext cx="29268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70" name="TextBox 31"/>
          <p:cNvSpPr/>
          <p:nvPr/>
        </p:nvSpPr>
        <p:spPr>
          <a:xfrm>
            <a:off x="8494920" y="1440000"/>
            <a:ext cx="26650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Однонитевые РНК(–)-вирусы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1" name="Прямая соединительная линия 32"/>
          <p:cNvCxnSpPr/>
          <p:nvPr/>
        </p:nvCxnSpPr>
        <p:spPr>
          <a:xfrm>
            <a:off x="4190760" y="607680"/>
            <a:ext cx="218880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2" name="Прямая соединительная линия 33"/>
          <p:cNvCxnSpPr/>
          <p:nvPr/>
        </p:nvCxnSpPr>
        <p:spPr>
          <a:xfrm>
            <a:off x="637488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3" name="Прямая соединительная линия 34"/>
          <p:cNvCxnSpPr/>
          <p:nvPr/>
        </p:nvCxnSpPr>
        <p:spPr>
          <a:xfrm>
            <a:off x="929556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74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080" cy="448200"/>
          </a:xfrm>
          <a:prstGeom prst="rect">
            <a:avLst/>
          </a:prstGeom>
          <a:ln w="0">
            <a:noFill/>
          </a:ln>
        </p:spPr>
      </p:pic>
      <p:cxnSp>
        <p:nvCxnSpPr>
          <p:cNvPr id="275" name="Прямая соединительная линия 36"/>
          <p:cNvCxnSpPr/>
          <p:nvPr/>
        </p:nvCxnSpPr>
        <p:spPr>
          <a:xfrm>
            <a:off x="8429040" y="988920"/>
            <a:ext cx="4680" cy="524988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76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7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78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160" cy="740880"/>
          </a:xfrm>
          <a:prstGeom prst="rect">
            <a:avLst/>
          </a:prstGeom>
          <a:ln w="0">
            <a:noFill/>
          </a:ln>
        </p:spPr>
      </p:pic>
      <p:sp>
        <p:nvSpPr>
          <p:cNvPr id="279" name="TextBox 18"/>
          <p:cNvSpPr/>
          <p:nvPr/>
        </p:nvSpPr>
        <p:spPr>
          <a:xfrm>
            <a:off x="607680" y="6120000"/>
            <a:ext cx="605232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3. Схема жизненного цикла вируса бешенства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8511120" y="2184840"/>
            <a:ext cx="2372400" cy="32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Пример: Rhabdoviridae (рабдовирусы)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Примером является вирус бешенства (Rabies virus), который имеет однонитевую РНК(–) и должен транскрибировать её в РНК(+) для синтеза белков.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TextBox 2"/>
          <p:cNvSpPr/>
          <p:nvPr/>
        </p:nvSpPr>
        <p:spPr>
          <a:xfrm>
            <a:off x="375480" y="376920"/>
            <a:ext cx="159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Стратегия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4"/>
          <a:stretch/>
        </p:blipFill>
        <p:spPr>
          <a:xfrm>
            <a:off x="720000" y="1440000"/>
            <a:ext cx="7266240" cy="472428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5"/>
          <a:stretch/>
        </p:blipFill>
        <p:spPr>
          <a:xfrm>
            <a:off x="180000" y="1080000"/>
            <a:ext cx="8156520" cy="48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9080" cy="824400"/>
          </a:xfrm>
          <a:prstGeom prst="rect">
            <a:avLst/>
          </a:prstGeom>
          <a:ln w="0">
            <a:noFill/>
          </a:ln>
        </p:spPr>
      </p:pic>
      <p:sp>
        <p:nvSpPr>
          <p:cNvPr id="285" name="Скругленный прямоугольник 24"/>
          <p:cNvSpPr/>
          <p:nvPr/>
        </p:nvSpPr>
        <p:spPr>
          <a:xfrm>
            <a:off x="295560" y="225360"/>
            <a:ext cx="11595960" cy="7624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6" name="TextBox 26"/>
          <p:cNvSpPr/>
          <p:nvPr/>
        </p:nvSpPr>
        <p:spPr>
          <a:xfrm>
            <a:off x="1809720" y="376920"/>
            <a:ext cx="24123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0" lang="ru-RU" sz="1200" strike="noStrike" u="none">
                <a:solidFill>
                  <a:srgbClr val="2a6099"/>
                </a:solidFill>
                <a:uFillTx/>
                <a:latin typeface="Arial"/>
                <a:ea typeface="DejaVu Sans"/>
              </a:rPr>
              <a:t>ssRNA(+) (ретровирусы)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TextBox 27"/>
          <p:cNvSpPr/>
          <p:nvPr/>
        </p:nvSpPr>
        <p:spPr>
          <a:xfrm rot="16200000">
            <a:off x="11180160" y="5517360"/>
            <a:ext cx="1100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TextBox 28"/>
          <p:cNvSpPr/>
          <p:nvPr/>
        </p:nvSpPr>
        <p:spPr>
          <a:xfrm>
            <a:off x="11512080" y="6314400"/>
            <a:ext cx="4176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9" name="Прямая соединительная линия 29"/>
          <p:cNvCxnSpPr/>
          <p:nvPr/>
        </p:nvCxnSpPr>
        <p:spPr>
          <a:xfrm>
            <a:off x="11579040" y="6240600"/>
            <a:ext cx="29268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0" name="Прямая соединительная линия 32"/>
          <p:cNvCxnSpPr/>
          <p:nvPr/>
        </p:nvCxnSpPr>
        <p:spPr>
          <a:xfrm>
            <a:off x="4190760" y="607680"/>
            <a:ext cx="2188800" cy="4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1" name="Прямая соединительная линия 33"/>
          <p:cNvCxnSpPr/>
          <p:nvPr/>
        </p:nvCxnSpPr>
        <p:spPr>
          <a:xfrm>
            <a:off x="637488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2" name="Прямая соединительная линия 34"/>
          <p:cNvCxnSpPr/>
          <p:nvPr/>
        </p:nvCxnSpPr>
        <p:spPr>
          <a:xfrm>
            <a:off x="9295560" y="466200"/>
            <a:ext cx="4680" cy="29268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93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3080" cy="448200"/>
          </a:xfrm>
          <a:prstGeom prst="rect">
            <a:avLst/>
          </a:prstGeom>
          <a:ln w="0">
            <a:noFill/>
          </a:ln>
        </p:spPr>
      </p:pic>
      <p:cxnSp>
        <p:nvCxnSpPr>
          <p:cNvPr id="294" name="Прямая соединительная линия 36"/>
          <p:cNvCxnSpPr/>
          <p:nvPr/>
        </p:nvCxnSpPr>
        <p:spPr>
          <a:xfrm>
            <a:off x="7195680" y="1080000"/>
            <a:ext cx="4680" cy="5249520"/>
          </a:xfrm>
          <a:prstGeom prst="straightConnector1">
            <a:avLst/>
          </a:prstGeom>
          <a:ln w="38160">
            <a:solidFill>
              <a:srgbClr val="173c90"/>
            </a:solidFill>
            <a:round/>
          </a:ln>
        </p:spPr>
      </p:cxnSp>
      <p:sp>
        <p:nvSpPr>
          <p:cNvPr id="295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6" name="AutoShape 4"/>
          <p:cNvSpPr/>
          <p:nvPr/>
        </p:nvSpPr>
        <p:spPr>
          <a:xfrm>
            <a:off x="307800" y="792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97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7160" cy="740880"/>
          </a:xfrm>
          <a:prstGeom prst="rect">
            <a:avLst/>
          </a:prstGeom>
          <a:ln w="0">
            <a:noFill/>
          </a:ln>
        </p:spPr>
      </p:pic>
      <p:sp>
        <p:nvSpPr>
          <p:cNvPr id="298" name=""/>
          <p:cNvSpPr/>
          <p:nvPr/>
        </p:nvSpPr>
        <p:spPr>
          <a:xfrm>
            <a:off x="8223480" y="1677600"/>
            <a:ext cx="4845600" cy="11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99" name=""/>
          <p:cNvSpPr/>
          <p:nvPr/>
        </p:nvSpPr>
        <p:spPr>
          <a:xfrm>
            <a:off x="8060760" y="2810880"/>
            <a:ext cx="3464280" cy="40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00" name=""/>
          <p:cNvSpPr/>
          <p:nvPr/>
        </p:nvSpPr>
        <p:spPr>
          <a:xfrm>
            <a:off x="696960" y="4860000"/>
            <a:ext cx="56030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chemeClr val="dk1"/>
                </a:solidFill>
                <a:uFillTx/>
                <a:latin typeface="Calibri"/>
                <a:ea typeface="DejaVu Sans"/>
              </a:rPr>
              <a:t>Рис. 4. Жизненный цикл ВИЧ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404640" y="1307880"/>
            <a:ext cx="3596400" cy="18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02" name=""/>
          <p:cNvSpPr/>
          <p:nvPr/>
        </p:nvSpPr>
        <p:spPr>
          <a:xfrm>
            <a:off x="7414560" y="1343160"/>
            <a:ext cx="3391200" cy="42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ff4000"/>
                </a:solidFill>
                <a:uFillTx/>
                <a:latin typeface="Arial"/>
                <a:ea typeface="DejaVu Sans"/>
              </a:rPr>
              <a:t>Ретровирусы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TextBox 3"/>
          <p:cNvSpPr/>
          <p:nvPr/>
        </p:nvSpPr>
        <p:spPr>
          <a:xfrm>
            <a:off x="375480" y="376920"/>
            <a:ext cx="159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Стратегия вирусного генома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7380000" y="1800000"/>
            <a:ext cx="4429440" cy="13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Пример: Retroviridae (ретровирусы)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Примером является ВИЧ (Вирус иммунодефицита человека), который имеет однонитевую РНК(+) и использует обратную транскриптазу для преобразования РНК в ДНК, а затем интегрируется в геном клетки.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4"/>
          <a:stretch/>
        </p:blipFill>
        <p:spPr>
          <a:xfrm>
            <a:off x="540000" y="5580000"/>
            <a:ext cx="6480000" cy="650880"/>
          </a:xfrm>
          <a:prstGeom prst="rect">
            <a:avLst/>
          </a:prstGeom>
          <a:ln w="0">
            <a:noFill/>
          </a:ln>
        </p:spPr>
      </p:pic>
      <p:pic>
        <p:nvPicPr>
          <p:cNvPr id="306" name="" descr=""/>
          <p:cNvPicPr/>
          <p:nvPr/>
        </p:nvPicPr>
        <p:blipFill>
          <a:blip r:embed="rId5"/>
          <a:stretch/>
        </p:blipFill>
        <p:spPr>
          <a:xfrm>
            <a:off x="812160" y="1094040"/>
            <a:ext cx="5487840" cy="33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Скругленный прямоугольник 2"/>
          <p:cNvSpPr/>
          <p:nvPr/>
        </p:nvSpPr>
        <p:spPr>
          <a:xfrm>
            <a:off x="663120" y="1015920"/>
            <a:ext cx="10861200" cy="49863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08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3080" cy="448200"/>
          </a:xfrm>
          <a:prstGeom prst="rect">
            <a:avLst/>
          </a:prstGeom>
          <a:ln w="0">
            <a:noFill/>
          </a:ln>
        </p:spPr>
      </p:pic>
      <p:sp>
        <p:nvSpPr>
          <p:cNvPr id="309" name="TextBox 9"/>
          <p:cNvSpPr/>
          <p:nvPr/>
        </p:nvSpPr>
        <p:spPr>
          <a:xfrm>
            <a:off x="2054880" y="5426640"/>
            <a:ext cx="8077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0" name="AutoShape 2"/>
          <p:cNvSpPr/>
          <p:nvPr/>
        </p:nvSpPr>
        <p:spPr>
          <a:xfrm>
            <a:off x="155520" y="-144360"/>
            <a:ext cx="3002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3749040" y="2206440"/>
            <a:ext cx="4759560" cy="247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4855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2025-01-12T23:32:12Z</dcterms:modified>
  <cp:revision>83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